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6600D-B46C-4F42-8EE1-D91D4B0F9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550FAB-9E59-45F2-892C-89F30DCF4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D2311D-7469-4253-833D-292CD127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806872-61E6-435D-8AA0-B8884271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464141-0301-4C37-87F9-AB54137D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18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27F05-99D5-49F6-96C6-74484D48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F22734-D13E-42E9-A096-B505FD33E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1EA622-85EB-4717-BC2F-A44ED811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BFC3BE-8826-48BF-B43A-8C1A0891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DBB136-D4AA-4266-8505-6DD61675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95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033BBC-FF03-45BB-BE4A-292F4E1A0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9977AD-31B2-4FD6-AC30-96FFDC8E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5ACEF-B121-4471-9A0A-52CFA765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F9B348-1EF4-4E48-A38E-759F0C3A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22C73-A195-4FF6-9CE3-D33C2244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42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4FE54-4E56-4446-B248-4A7D4660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F9F2F0-3CC5-4046-B0C4-A7538B466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9F14D8-48E3-4DAD-A5F0-D57AAE21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900FA9-52D2-4226-977D-D9663015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B10198-8935-42DB-9154-BF393502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12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CF1C5-F629-42EF-BDD9-BACA3DEE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AE33CC-8715-4601-A39F-3E34737B3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EFE787-7884-4450-8B3C-59E9A4E7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A91A2-5E8E-4992-B9C4-5DD9BCE5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331C19-7D50-4CB5-B444-1CB5C83C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22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56733-35AB-4435-9EF3-36346710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E83E38-1117-468D-B358-587F3E007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30E919-E16E-40CE-8194-2FC9B2EF7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7F8E1D-C849-4E16-A51D-D195A3D6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42DB86-9F83-4ED5-B96F-BBCA80B1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D393BB-A902-4E05-8490-107AA0E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99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FD825-59B3-4C63-8AE4-C3E4676C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EAC4B2-F2FE-4B30-92BB-1F45128D3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837760-1B24-4119-B145-4EC441134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6ADFB1-7E74-4BD7-859D-EA0F5E0B2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6C7D57-275F-4DEB-8B72-06E4D246C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964A5A-2037-4D1E-BD24-33F18978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EAED02-1C32-45CB-9061-2DA337E8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5983E3-5AF7-41FD-9D67-11C992AF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97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DF17E-5CC2-41DD-9F77-74520A94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6A6A27-C86C-4CF2-8B8A-33283D25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BF5324-5405-47C6-BA55-73338D12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FF38A8-8688-4D59-8C92-BD1BB094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94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CE218A-F190-4DB1-B5B4-E2B2FA51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283879-716A-458E-B1EB-712601F1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0490D9-C18B-44D1-8297-13849C09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71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6A58D-0494-45B1-B4D0-48821744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E7E8C-FFC7-4FF6-9B1C-E13D3B9FD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B3F16B-2623-4CD9-A1FC-09F667142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B85E64-B6F8-4F7E-A955-35EB79DE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1493DF-2DCF-4B08-AACE-3C011485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C96951-4416-4DFA-9A0D-224ACAA1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87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550A2-EA5E-484B-BDBC-7575BA5E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E23413E-51C4-4E9A-862A-5CDCE6F7F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4D476C-74B2-4979-977D-A89652EFC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682FCA-D884-45F2-A536-B5F1FDCD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7FECAB-7AE3-4A7B-A4BD-EF2FC74A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21B12B-66F7-4B01-A06E-80625328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88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9758CF3-0460-4FF9-9F03-93D4D0B8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F1CACB-CF5A-48B9-9081-884081386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6C5E07-8563-4BB0-A690-B491A161F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4F0B91-5454-4413-A9ED-0D0509D6D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3C999E-1BFC-4913-BF46-39B7A3847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7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60AB6FEF-A7E1-4509-864A-0BBDF55F57E6}"/>
              </a:ext>
            </a:extLst>
          </p:cNvPr>
          <p:cNvSpPr txBox="1"/>
          <p:nvPr/>
        </p:nvSpPr>
        <p:spPr>
          <a:xfrm>
            <a:off x="144827" y="293099"/>
            <a:ext cx="7275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Challenge mathématique 2024 – 2025</a:t>
            </a:r>
          </a:p>
          <a:p>
            <a:pPr algn="ctr"/>
            <a:r>
              <a:rPr lang="fr-FR" sz="2400" dirty="0"/>
              <a:t>Manche 4 – Niveau 2A (problème 1 jour 1)</a:t>
            </a:r>
          </a:p>
        </p:txBody>
      </p:sp>
      <p:pic>
        <p:nvPicPr>
          <p:cNvPr id="17" name="Google Shape;165;p19">
            <a:extLst>
              <a:ext uri="{FF2B5EF4-FFF2-40B4-BE49-F238E27FC236}">
                <a16:creationId xmlns:a16="http://schemas.microsoft.com/office/drawing/2014/main" id="{3A978BB4-74A2-4DF4-98D4-3EBD05C3022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52DA6F8-DC88-44E2-9B41-41AD07BE003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944425E-CB97-4D8D-AFC0-7CD2D6CF2B8B}"/>
              </a:ext>
            </a:extLst>
          </p:cNvPr>
          <p:cNvSpPr txBox="1"/>
          <p:nvPr/>
        </p:nvSpPr>
        <p:spPr>
          <a:xfrm>
            <a:off x="7759025" y="274439"/>
            <a:ext cx="4288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Problème mixte en plusieurs étapes, avec comparaison additive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9B3BB0-3DF3-41F8-A0AD-CAC525C71374}"/>
              </a:ext>
            </a:extLst>
          </p:cNvPr>
          <p:cNvSpPr/>
          <p:nvPr/>
        </p:nvSpPr>
        <p:spPr>
          <a:xfrm>
            <a:off x="7305869" y="926146"/>
            <a:ext cx="4741303" cy="1077218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u="sng" dirty="0"/>
              <a:t>Les salles de classe 1</a:t>
            </a:r>
            <a:endParaRPr lang="fr-FR" sz="1600" u="sng" dirty="0"/>
          </a:p>
          <a:p>
            <a:r>
              <a:rPr lang="fr-FR" sz="1600" dirty="0"/>
              <a:t>Dans une classe de CM2, il y a 14 tables doubles. </a:t>
            </a:r>
          </a:p>
          <a:p>
            <a:r>
              <a:rPr lang="fr-FR" sz="1600" dirty="0"/>
              <a:t>Dans une classe de CP, il y a 13 places de moins. </a:t>
            </a:r>
          </a:p>
          <a:p>
            <a:r>
              <a:rPr lang="fr-FR" sz="1600" dirty="0"/>
              <a:t>Combien de places assises y a-t-il dans la classe de CP 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9BE27D9-4EA4-4F7C-AC2C-EA0D9F20FFBB}"/>
              </a:ext>
            </a:extLst>
          </p:cNvPr>
          <p:cNvSpPr txBox="1"/>
          <p:nvPr/>
        </p:nvSpPr>
        <p:spPr>
          <a:xfrm>
            <a:off x="362267" y="5185287"/>
            <a:ext cx="1157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Modélisation possible pour ce problème :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B76830A-0400-482D-928D-FEA3DC10FC93}"/>
              </a:ext>
            </a:extLst>
          </p:cNvPr>
          <p:cNvSpPr txBox="1"/>
          <p:nvPr/>
        </p:nvSpPr>
        <p:spPr>
          <a:xfrm>
            <a:off x="362267" y="1344661"/>
            <a:ext cx="1157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Manipulation possible pour ce problème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9DDEEC-DC84-4B20-8CE1-B498C7A7BC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45835" r="7461" b="40630"/>
          <a:stretch/>
        </p:blipFill>
        <p:spPr>
          <a:xfrm>
            <a:off x="362267" y="2003363"/>
            <a:ext cx="5952931" cy="6961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0B3B5DE-42DE-4CF6-BDD2-5A1EC07275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t="35818" r="23514" b="39527"/>
          <a:stretch/>
        </p:blipFill>
        <p:spPr>
          <a:xfrm>
            <a:off x="362267" y="3237283"/>
            <a:ext cx="3146043" cy="9852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40DB37-DA28-4EA5-8659-E5C63B811C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17368" r="19014" b="17716"/>
          <a:stretch/>
        </p:blipFill>
        <p:spPr>
          <a:xfrm>
            <a:off x="8950667" y="2903685"/>
            <a:ext cx="2239620" cy="1760483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CF04FF8-9F05-4E2B-AEAE-48FF640A0FC3}"/>
              </a:ext>
            </a:extLst>
          </p:cNvPr>
          <p:cNvCxnSpPr/>
          <p:nvPr/>
        </p:nvCxnSpPr>
        <p:spPr>
          <a:xfrm>
            <a:off x="485192" y="2518779"/>
            <a:ext cx="3023118" cy="0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3A1900A5-19BB-4152-8E73-FCB8F9CEB1D6}"/>
              </a:ext>
            </a:extLst>
          </p:cNvPr>
          <p:cNvSpPr txBox="1"/>
          <p:nvPr/>
        </p:nvSpPr>
        <p:spPr>
          <a:xfrm>
            <a:off x="6301502" y="2034562"/>
            <a:ext cx="141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Avec des cubes emboîtables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2D11D15-A3CC-40E1-BB49-7F5113BBCB32}"/>
              </a:ext>
            </a:extLst>
          </p:cNvPr>
          <p:cNvSpPr txBox="1"/>
          <p:nvPr/>
        </p:nvSpPr>
        <p:spPr>
          <a:xfrm>
            <a:off x="1535742" y="1676894"/>
            <a:ext cx="359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« 14 tables doubles en CM2 »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0FC870A-7F52-41B2-8965-715B54A0080D}"/>
              </a:ext>
            </a:extLst>
          </p:cNvPr>
          <p:cNvSpPr txBox="1"/>
          <p:nvPr/>
        </p:nvSpPr>
        <p:spPr>
          <a:xfrm>
            <a:off x="3218248" y="2663244"/>
            <a:ext cx="359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« 13 places de moins »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2821C7B-C544-4615-A6FD-AF955D1417A4}"/>
              </a:ext>
            </a:extLst>
          </p:cNvPr>
          <p:cNvSpPr txBox="1"/>
          <p:nvPr/>
        </p:nvSpPr>
        <p:spPr>
          <a:xfrm>
            <a:off x="485192" y="2681380"/>
            <a:ext cx="3023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« les places au CP »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CE8DEE0-DFB3-4EF7-8C0B-304D319812F7}"/>
              </a:ext>
            </a:extLst>
          </p:cNvPr>
          <p:cNvSpPr txBox="1"/>
          <p:nvPr/>
        </p:nvSpPr>
        <p:spPr>
          <a:xfrm>
            <a:off x="3595160" y="3437513"/>
            <a:ext cx="169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Avec des réglettes « </a:t>
            </a:r>
            <a:r>
              <a:rPr lang="fr-FR" sz="1600" i="1" dirty="0" err="1"/>
              <a:t>Cuisenaire</a:t>
            </a:r>
            <a:r>
              <a:rPr lang="fr-FR" sz="1600" i="1" dirty="0"/>
              <a:t> »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A6B1BE0-C89A-4273-B2C8-2188C9D5599E}"/>
              </a:ext>
            </a:extLst>
          </p:cNvPr>
          <p:cNvSpPr txBox="1"/>
          <p:nvPr/>
        </p:nvSpPr>
        <p:spPr>
          <a:xfrm>
            <a:off x="485192" y="3383817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14 places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395E5C8-7830-4F0B-8DE8-73EACBAC8FCA}"/>
              </a:ext>
            </a:extLst>
          </p:cNvPr>
          <p:cNvSpPr txBox="1"/>
          <p:nvPr/>
        </p:nvSpPr>
        <p:spPr>
          <a:xfrm>
            <a:off x="1935288" y="3366681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14 places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59FCBAD-2AD5-4588-A6B0-C2EB9679842D}"/>
              </a:ext>
            </a:extLst>
          </p:cNvPr>
          <p:cNvCxnSpPr>
            <a:cxnSpLocks/>
          </p:cNvCxnSpPr>
          <p:nvPr/>
        </p:nvCxnSpPr>
        <p:spPr>
          <a:xfrm>
            <a:off x="2271013" y="3921481"/>
            <a:ext cx="1101189" cy="0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0054BD3B-9E0E-4DF1-B35F-7482EF01F8D8}"/>
              </a:ext>
            </a:extLst>
          </p:cNvPr>
          <p:cNvSpPr txBox="1"/>
          <p:nvPr/>
        </p:nvSpPr>
        <p:spPr>
          <a:xfrm>
            <a:off x="2071396" y="4123243"/>
            <a:ext cx="143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« 13 places de moins »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21B2758-EAA7-4410-A527-B77C38C87B1F}"/>
              </a:ext>
            </a:extLst>
          </p:cNvPr>
          <p:cNvSpPr txBox="1"/>
          <p:nvPr/>
        </p:nvSpPr>
        <p:spPr>
          <a:xfrm>
            <a:off x="1086947" y="3766791"/>
            <a:ext cx="56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CP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0677DCB-F710-4DDA-A3F1-21065DAD9103}"/>
              </a:ext>
            </a:extLst>
          </p:cNvPr>
          <p:cNvSpPr txBox="1"/>
          <p:nvPr/>
        </p:nvSpPr>
        <p:spPr>
          <a:xfrm>
            <a:off x="7170571" y="3437512"/>
            <a:ext cx="169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/>
              <a:t>Avec des bandes de papier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30455A-2368-479C-A6DC-E923B852B2DE}"/>
              </a:ext>
            </a:extLst>
          </p:cNvPr>
          <p:cNvSpPr/>
          <p:nvPr/>
        </p:nvSpPr>
        <p:spPr>
          <a:xfrm>
            <a:off x="5008487" y="5149574"/>
            <a:ext cx="1446245" cy="7275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368ECC-1BC4-4F6E-9846-5BBBDDEADD98}"/>
              </a:ext>
            </a:extLst>
          </p:cNvPr>
          <p:cNvSpPr/>
          <p:nvPr/>
        </p:nvSpPr>
        <p:spPr>
          <a:xfrm>
            <a:off x="6454732" y="5149573"/>
            <a:ext cx="1446245" cy="7275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B2CD1A-1212-4525-8DCC-DF0FC8428CF8}"/>
              </a:ext>
            </a:extLst>
          </p:cNvPr>
          <p:cNvSpPr/>
          <p:nvPr/>
        </p:nvSpPr>
        <p:spPr>
          <a:xfrm>
            <a:off x="5008487" y="5879028"/>
            <a:ext cx="1735494" cy="7275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« Les places</a:t>
            </a:r>
          </a:p>
          <a:p>
            <a:pPr algn="ctr"/>
            <a:r>
              <a:rPr lang="fr-FR" sz="1600" i="1" dirty="0">
                <a:solidFill>
                  <a:schemeClr val="tx1"/>
                </a:solidFill>
              </a:rPr>
              <a:t>au CP »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C0754DD-4A2C-4FF3-BD75-934F16FEB9BD}"/>
              </a:ext>
            </a:extLst>
          </p:cNvPr>
          <p:cNvCxnSpPr>
            <a:cxnSpLocks/>
          </p:cNvCxnSpPr>
          <p:nvPr/>
        </p:nvCxnSpPr>
        <p:spPr>
          <a:xfrm>
            <a:off x="6743981" y="6146129"/>
            <a:ext cx="1156996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4730A8B6-6D7E-4BBA-AD3F-FE42CD3E385F}"/>
              </a:ext>
            </a:extLst>
          </p:cNvPr>
          <p:cNvSpPr txBox="1"/>
          <p:nvPr/>
        </p:nvSpPr>
        <p:spPr>
          <a:xfrm>
            <a:off x="4477054" y="4857805"/>
            <a:ext cx="411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« 14 tables doubles au CM2 : 2 fois 14 places »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11221FD-DD6A-4B28-A7D5-C780260A38D5}"/>
              </a:ext>
            </a:extLst>
          </p:cNvPr>
          <p:cNvSpPr txBox="1"/>
          <p:nvPr/>
        </p:nvSpPr>
        <p:spPr>
          <a:xfrm>
            <a:off x="6765516" y="6122087"/>
            <a:ext cx="11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« 13 places de moins »</a:t>
            </a:r>
          </a:p>
        </p:txBody>
      </p:sp>
    </p:spTree>
    <p:extLst>
      <p:ext uri="{BB962C8B-B14F-4D97-AF65-F5344CB8AC3E}">
        <p14:creationId xmlns:p14="http://schemas.microsoft.com/office/powerpoint/2010/main" val="28499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D691C06F-6DD8-482A-9923-11FAFD51ECB7}"/>
              </a:ext>
            </a:extLst>
          </p:cNvPr>
          <p:cNvSpPr txBox="1"/>
          <p:nvPr/>
        </p:nvSpPr>
        <p:spPr>
          <a:xfrm>
            <a:off x="144827" y="293099"/>
            <a:ext cx="722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Challenge mathématique 2024 – 2025</a:t>
            </a:r>
          </a:p>
          <a:p>
            <a:pPr algn="ctr"/>
            <a:r>
              <a:rPr lang="fr-FR" sz="2400" dirty="0"/>
              <a:t>Manche 4 – Niveau 2A (problème 1 jour 2)</a:t>
            </a:r>
          </a:p>
        </p:txBody>
      </p:sp>
      <p:pic>
        <p:nvPicPr>
          <p:cNvPr id="10" name="Google Shape;165;p19">
            <a:extLst>
              <a:ext uri="{FF2B5EF4-FFF2-40B4-BE49-F238E27FC236}">
                <a16:creationId xmlns:a16="http://schemas.microsoft.com/office/drawing/2014/main" id="{26B3EC39-B304-486A-B21D-3178AE142D1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B402C5C-0EA5-44D2-AF36-918519F82EEA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41CEF6-3D61-4898-92DE-738FC125009F}"/>
              </a:ext>
            </a:extLst>
          </p:cNvPr>
          <p:cNvSpPr txBox="1"/>
          <p:nvPr/>
        </p:nvSpPr>
        <p:spPr>
          <a:xfrm>
            <a:off x="7832068" y="293099"/>
            <a:ext cx="421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Problème multiplicatif en une étape : valeur d’une part (division partition)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7D31E9-455C-46CC-875F-F1A4755038FF}"/>
              </a:ext>
            </a:extLst>
          </p:cNvPr>
          <p:cNvSpPr txBox="1"/>
          <p:nvPr/>
        </p:nvSpPr>
        <p:spPr>
          <a:xfrm>
            <a:off x="475860" y="3760560"/>
            <a:ext cx="1157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Modélisation possible pour ce problème 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935B4B5-68B7-4084-B193-BEF5932B5785}"/>
              </a:ext>
            </a:extLst>
          </p:cNvPr>
          <p:cNvSpPr txBox="1"/>
          <p:nvPr/>
        </p:nvSpPr>
        <p:spPr>
          <a:xfrm>
            <a:off x="475860" y="5426128"/>
            <a:ext cx="11571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Procédures de calcul possibles pour ce problème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/>
              <a:t>Addition itérée : « </a:t>
            </a:r>
            <a:r>
              <a:rPr lang="fr-FR" sz="1600" i="1" dirty="0"/>
              <a:t>50 + 50, c’est 100, encore 50 + 50, c’est 200</a:t>
            </a:r>
            <a:r>
              <a:rPr lang="fr-FR" sz="1600" dirty="0"/>
              <a:t>. 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/>
              <a:t>Multiplication : « 4 fois 50, c’est 50+50+50+50, c’est 200. 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/>
              <a:t>Appui sur les doubles : « </a:t>
            </a:r>
            <a:r>
              <a:rPr lang="fr-FR" sz="1600" i="1" dirty="0"/>
              <a:t>Le double de 50, c’est 100. Le double de 100, c’est 200. »</a:t>
            </a:r>
            <a:endParaRPr lang="fr-FR" sz="16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2EA971A-A411-406C-9DEE-F8017ED58653}"/>
              </a:ext>
            </a:extLst>
          </p:cNvPr>
          <p:cNvSpPr txBox="1"/>
          <p:nvPr/>
        </p:nvSpPr>
        <p:spPr>
          <a:xfrm>
            <a:off x="362267" y="1363322"/>
            <a:ext cx="1157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Manipulation possible pour ce problème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EBA0550-5F34-4241-BCF1-1BC306E3A950}"/>
              </a:ext>
            </a:extLst>
          </p:cNvPr>
          <p:cNvSpPr txBox="1"/>
          <p:nvPr/>
        </p:nvSpPr>
        <p:spPr>
          <a:xfrm>
            <a:off x="7832068" y="291487"/>
            <a:ext cx="421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Problème multiplicatif en une étape : valeur d’une part (division partition)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572297-4AE0-47D5-8633-B9DD8E42A536}"/>
              </a:ext>
            </a:extLst>
          </p:cNvPr>
          <p:cNvSpPr/>
          <p:nvPr/>
        </p:nvSpPr>
        <p:spPr>
          <a:xfrm>
            <a:off x="8014995" y="926146"/>
            <a:ext cx="4032177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u="sng" dirty="0"/>
              <a:t>La sortie au zoo 1 </a:t>
            </a:r>
            <a:endParaRPr lang="fr-FR" sz="1600" u="sng" dirty="0"/>
          </a:p>
          <a:p>
            <a:r>
              <a:rPr lang="fr-FR" sz="1600" dirty="0"/>
              <a:t>Dans l’école, il y a 200 élèves. La directrice veut les répartir équitablement dans 4 bus. </a:t>
            </a:r>
          </a:p>
          <a:p>
            <a:r>
              <a:rPr lang="fr-FR" sz="1600" dirty="0"/>
              <a:t>Combien d’élèves y aura-t-il dans chaque bus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7DF62-387C-4C6C-9409-5E07C0BC1F5B}"/>
              </a:ext>
            </a:extLst>
          </p:cNvPr>
          <p:cNvSpPr/>
          <p:nvPr/>
        </p:nvSpPr>
        <p:spPr>
          <a:xfrm>
            <a:off x="2895108" y="4595523"/>
            <a:ext cx="1446245" cy="7275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« 1 bus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519011-97F8-462F-9499-3CFB16BC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9"/>
          <a:stretch/>
        </p:blipFill>
        <p:spPr>
          <a:xfrm>
            <a:off x="475860" y="1750963"/>
            <a:ext cx="2305656" cy="158572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8B771CC-52DE-4147-8760-53062E575EF4}"/>
              </a:ext>
            </a:extLst>
          </p:cNvPr>
          <p:cNvSpPr txBox="1"/>
          <p:nvPr/>
        </p:nvSpPr>
        <p:spPr>
          <a:xfrm>
            <a:off x="2784134" y="1771803"/>
            <a:ext cx="2162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En répartissant des unités de numération</a:t>
            </a:r>
          </a:p>
          <a:p>
            <a:r>
              <a:rPr lang="fr-FR" sz="1600" i="1" dirty="0"/>
              <a:t>1 centaine = 10 dizaines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AE1EF2-B693-43A5-9FFE-E24EA9F46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t="48426" r="14995" b="39456"/>
          <a:stretch/>
        </p:blipFill>
        <p:spPr>
          <a:xfrm rot="10800000">
            <a:off x="4707821" y="3109163"/>
            <a:ext cx="4222593" cy="5321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9939EE-5A72-406F-B685-7D59E8325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21873" r="1883" b="22283"/>
          <a:stretch/>
        </p:blipFill>
        <p:spPr>
          <a:xfrm>
            <a:off x="9605170" y="2333898"/>
            <a:ext cx="2442002" cy="107898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07B20872-5E8A-4E79-AB32-5ADD1108DCA8}"/>
              </a:ext>
            </a:extLst>
          </p:cNvPr>
          <p:cNvSpPr txBox="1"/>
          <p:nvPr/>
        </p:nvSpPr>
        <p:spPr>
          <a:xfrm>
            <a:off x="9605170" y="3425776"/>
            <a:ext cx="2442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Avec des bandes de papier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111154-4B19-4C22-8100-C3A4ABF4F204}"/>
              </a:ext>
            </a:extLst>
          </p:cNvPr>
          <p:cNvSpPr/>
          <p:nvPr/>
        </p:nvSpPr>
        <p:spPr>
          <a:xfrm>
            <a:off x="4302895" y="4600061"/>
            <a:ext cx="1446245" cy="7183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« 1 bus »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FAA3D1-772B-4843-8C59-6CAB3C95CE53}"/>
              </a:ext>
            </a:extLst>
          </p:cNvPr>
          <p:cNvSpPr/>
          <p:nvPr/>
        </p:nvSpPr>
        <p:spPr>
          <a:xfrm>
            <a:off x="5743163" y="4595523"/>
            <a:ext cx="1446245" cy="7275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« 1 bus »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26A651-A3E8-4F59-84A0-5D12714C893E}"/>
              </a:ext>
            </a:extLst>
          </p:cNvPr>
          <p:cNvSpPr/>
          <p:nvPr/>
        </p:nvSpPr>
        <p:spPr>
          <a:xfrm>
            <a:off x="7189408" y="4595523"/>
            <a:ext cx="1446245" cy="7275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« 1 bus »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C7E57407-54AB-4AAB-830B-A511B483EC5C}"/>
              </a:ext>
            </a:extLst>
          </p:cNvPr>
          <p:cNvSpPr/>
          <p:nvPr/>
        </p:nvSpPr>
        <p:spPr>
          <a:xfrm>
            <a:off x="2895107" y="4394204"/>
            <a:ext cx="5740545" cy="402092"/>
          </a:xfrm>
          <a:prstGeom prst="arc">
            <a:avLst>
              <a:gd name="adj1" fmla="val 10793053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7B01CCD-3F2F-46C5-B64F-92D46CC8BF74}"/>
              </a:ext>
            </a:extLst>
          </p:cNvPr>
          <p:cNvSpPr txBox="1"/>
          <p:nvPr/>
        </p:nvSpPr>
        <p:spPr>
          <a:xfrm>
            <a:off x="3821941" y="4036517"/>
            <a:ext cx="388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« 200 élèves en tout »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329C9AF-7BC4-480A-89B3-85BBDC997A4E}"/>
              </a:ext>
            </a:extLst>
          </p:cNvPr>
          <p:cNvSpPr txBox="1"/>
          <p:nvPr/>
        </p:nvSpPr>
        <p:spPr>
          <a:xfrm>
            <a:off x="3014575" y="3082844"/>
            <a:ext cx="169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/>
              <a:t>Avec des réglettes « </a:t>
            </a:r>
            <a:r>
              <a:rPr lang="fr-FR" sz="1600" i="1" dirty="0" err="1"/>
              <a:t>Cuisenaire</a:t>
            </a:r>
            <a:r>
              <a:rPr lang="fr-FR" sz="1600" i="1" dirty="0"/>
              <a:t> »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7C7A6629-9B2F-427E-B7BF-6FE50EAA895D}"/>
              </a:ext>
            </a:extLst>
          </p:cNvPr>
          <p:cNvSpPr/>
          <p:nvPr/>
        </p:nvSpPr>
        <p:spPr>
          <a:xfrm>
            <a:off x="4883115" y="3034483"/>
            <a:ext cx="3859669" cy="372202"/>
          </a:xfrm>
          <a:prstGeom prst="arc">
            <a:avLst>
              <a:gd name="adj1" fmla="val 10793053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EB2A4C8-7BF8-4D1B-A4FE-6D41F469571F}"/>
              </a:ext>
            </a:extLst>
          </p:cNvPr>
          <p:cNvSpPr txBox="1"/>
          <p:nvPr/>
        </p:nvSpPr>
        <p:spPr>
          <a:xfrm>
            <a:off x="4748777" y="2630269"/>
            <a:ext cx="388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« 200 élèves en tout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41FFBA-1906-4CDA-9DE1-736042017747}"/>
              </a:ext>
            </a:extLst>
          </p:cNvPr>
          <p:cNvSpPr txBox="1"/>
          <p:nvPr/>
        </p:nvSpPr>
        <p:spPr>
          <a:xfrm>
            <a:off x="5084088" y="3193813"/>
            <a:ext cx="62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bus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2040DE6-CE73-4B36-976F-38502BA994A6}"/>
              </a:ext>
            </a:extLst>
          </p:cNvPr>
          <p:cNvSpPr txBox="1"/>
          <p:nvPr/>
        </p:nvSpPr>
        <p:spPr>
          <a:xfrm>
            <a:off x="6085729" y="3148515"/>
            <a:ext cx="62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bus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A5843CC-4140-4666-BD56-0809EDA59FDF}"/>
              </a:ext>
            </a:extLst>
          </p:cNvPr>
          <p:cNvSpPr txBox="1"/>
          <p:nvPr/>
        </p:nvSpPr>
        <p:spPr>
          <a:xfrm>
            <a:off x="7055247" y="3131554"/>
            <a:ext cx="62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bus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349B9CC-853B-4195-A59D-8AF936E38966}"/>
              </a:ext>
            </a:extLst>
          </p:cNvPr>
          <p:cNvSpPr txBox="1"/>
          <p:nvPr/>
        </p:nvSpPr>
        <p:spPr>
          <a:xfrm>
            <a:off x="8028154" y="3160004"/>
            <a:ext cx="62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bus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74B4362-857C-4ADD-886B-F54C11A8FCC2}"/>
              </a:ext>
            </a:extLst>
          </p:cNvPr>
          <p:cNvSpPr txBox="1"/>
          <p:nvPr/>
        </p:nvSpPr>
        <p:spPr>
          <a:xfrm>
            <a:off x="9656412" y="2948460"/>
            <a:ext cx="62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bus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02CEEED-D215-4F10-A790-F55D8791D0FE}"/>
              </a:ext>
            </a:extLst>
          </p:cNvPr>
          <p:cNvSpPr txBox="1"/>
          <p:nvPr/>
        </p:nvSpPr>
        <p:spPr>
          <a:xfrm>
            <a:off x="10284746" y="2954907"/>
            <a:ext cx="62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bus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CB3760B-081B-4A71-B1C6-B309E4B0EA2D}"/>
              </a:ext>
            </a:extLst>
          </p:cNvPr>
          <p:cNvSpPr txBox="1"/>
          <p:nvPr/>
        </p:nvSpPr>
        <p:spPr>
          <a:xfrm>
            <a:off x="10890432" y="2966035"/>
            <a:ext cx="62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bus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A82DBE2-70C9-4690-AD25-B025D07900E3}"/>
              </a:ext>
            </a:extLst>
          </p:cNvPr>
          <p:cNvSpPr txBox="1"/>
          <p:nvPr/>
        </p:nvSpPr>
        <p:spPr>
          <a:xfrm>
            <a:off x="11461559" y="2964125"/>
            <a:ext cx="62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7352512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401</Words>
  <Application>Microsoft Office PowerPoint</Application>
  <PresentationFormat>Grand écran</PresentationFormat>
  <Paragraphs>56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Dionisi</dc:creator>
  <cp:lastModifiedBy>Vincent Dionisi</cp:lastModifiedBy>
  <cp:revision>23</cp:revision>
  <dcterms:created xsi:type="dcterms:W3CDTF">2025-04-01T10:33:31Z</dcterms:created>
  <dcterms:modified xsi:type="dcterms:W3CDTF">2025-05-09T09:57:44Z</dcterms:modified>
</cp:coreProperties>
</file>